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74" r:id="rId20"/>
    <p:sldId id="277" r:id="rId21"/>
    <p:sldId id="276" r:id="rId22"/>
    <p:sldId id="278" r:id="rId2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590"/>
    <a:srgbClr val="00AAA3"/>
    <a:srgbClr val="00B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726"/>
  </p:normalViewPr>
  <p:slideViewPr>
    <p:cSldViewPr snapToGrid="0">
      <p:cViewPr varScale="1">
        <p:scale>
          <a:sx n="120" d="100"/>
          <a:sy n="120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0200-4D81-9A45-1C20-0FC136684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9054F-594F-C84A-7A6B-718A6A1D2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7ED88-1882-616F-16C3-45814114F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8D31F-F205-2FE7-4F60-38090D52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A84B3-C1CE-CCF8-5FE7-27BFBC2B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2438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AEED-EA58-9C53-2AD3-2ED7A356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D6A443-FFC9-57BD-2223-61A660C1C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4E225-7181-F50A-931B-61BB3C0F7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B1B2B-ADB7-B1C4-2EC3-7EB197D6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0A716-64CD-4CE4-9B2C-65EB8B89B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7597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3DA143-A39C-98E0-B742-291182BA4D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4DE0D7-52F7-2F83-51FF-A9657D16D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67B3A-CEA8-0253-F2C8-525CCAFE6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6C5FC-4420-FC57-6006-71E9FC34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24A4F-62D9-79D0-ACB7-419916BE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5801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A93A-DB33-2622-4C53-C802D14F6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BC54D-2F88-1311-64D5-146B5D5F6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B573D-0872-4A23-08BF-693DA2F5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C7775-95B6-8EB0-D242-9275835B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D239B-5EEC-692C-5770-D44ED6699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4000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B2B2-5114-0537-0CDD-39696C27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4BE4C-04E0-651A-D48B-FBD5FEB89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58601-9316-AA01-118B-DA431B488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F8072-5C4E-23F6-21B8-A9B196804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32A77-5AC0-B825-E1DE-57FC0A0CD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9138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08875-DD8D-C91E-D21F-B155C30F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04B41-8CFD-0A29-5774-AC8468D1B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1800D-B9B3-A006-8F45-D8AC4ED74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069CC-1764-F088-7446-BF4D0FF24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2F71A-FB99-F0CA-2FFB-D3621A15C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90200-AAC8-C195-D0D1-3B6AFFA24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66513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30451-E7A1-40BA-4DAC-BC94C4F2F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43D23-3ABA-E95B-CD33-3D59E13C6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ADCEF-A421-7570-F115-4529A6540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61CB5C-E8CE-A0C8-B1B1-7379D53080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E4C96A-E417-EBDE-17E4-B1B4251EB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3C00CB-6633-D40D-BD2E-5E3984023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2049A0-7007-C823-C004-31178B2C2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FC468-686B-6C87-DC76-777697B0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27361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49CE-C40D-355C-5B72-88D0A5B6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F6474A-65BF-2A5F-9B3E-50B545C7F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A4C6FB-0B63-366C-5835-642FD50B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CF796-D703-DE1B-FFD9-9CBDD8CE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038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541A1-E8DD-BC7F-6C24-30EDA140D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0EB00-6D81-6E50-5CA4-314A3E73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DC3FC-456A-E641-8D39-5628BDFB8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1295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A8771-7937-642B-07F2-364A6E2E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00D0D-7F62-11BB-B456-AF3DAC830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31F15-4C4F-FDBD-1906-B2A09296A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D70D3-EF63-BCDD-A987-1D635B73F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EC4F0-0338-D82E-4722-5837C1E8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710CF-C8B0-A6F1-41C0-B0B572C2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58088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9558-CE26-0FB9-A183-43F9018E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2B3DF-42D2-7FA7-30B3-D4D68CCAC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75804-4D70-54E8-EA19-A80D94884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DA0B8-0391-7CD9-B899-883ACD156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A65D9-0611-53BC-C92C-525F45C1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B9B78-F6FC-0518-DF09-A03EF3742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874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422CA0-F928-79A0-C5D1-0AB7852CE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BBBA3-66BE-ECD5-B24D-447BF4FF5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E7174-3CBD-F1C6-F9C4-966097E5BD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08C98-868F-EF7B-220A-277CBF2D4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01492-328A-E418-0346-352759321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140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earch box&#10;&#10;Description automatically generated">
            <a:extLst>
              <a:ext uri="{FF2B5EF4-FFF2-40B4-BE49-F238E27FC236}">
                <a16:creationId xmlns:a16="http://schemas.microsoft.com/office/drawing/2014/main" id="{94187DE3-6CBE-5433-F27E-187022F1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57" y="1361965"/>
            <a:ext cx="9635162" cy="441793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4C0AC3-2D25-F9A6-76EF-C6380405C870}"/>
              </a:ext>
            </a:extLst>
          </p:cNvPr>
          <p:cNvCxnSpPr>
            <a:cxnSpLocks/>
          </p:cNvCxnSpPr>
          <p:nvPr/>
        </p:nvCxnSpPr>
        <p:spPr>
          <a:xfrm flipH="1" flipV="1">
            <a:off x="3720662" y="2070539"/>
            <a:ext cx="1198179" cy="399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07D63B-9B33-86FE-D02F-AB7ABD735FDF}"/>
              </a:ext>
            </a:extLst>
          </p:cNvPr>
          <p:cNvCxnSpPr>
            <a:cxnSpLocks/>
          </p:cNvCxnSpPr>
          <p:nvPr/>
        </p:nvCxnSpPr>
        <p:spPr>
          <a:xfrm flipH="1">
            <a:off x="4435366" y="3472593"/>
            <a:ext cx="1749972" cy="3113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FFB3BF-5830-6FF6-990E-8A7E62A137BD}"/>
              </a:ext>
            </a:extLst>
          </p:cNvPr>
          <p:cNvSpPr txBox="1"/>
          <p:nvPr/>
        </p:nvSpPr>
        <p:spPr>
          <a:xfrm>
            <a:off x="4918841" y="2306266"/>
            <a:ext cx="2680138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Type an ATC code here and press “Search”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E821C1-6B6E-7538-B2ED-60FBB8AA7B4F}"/>
              </a:ext>
            </a:extLst>
          </p:cNvPr>
          <p:cNvSpPr txBox="1"/>
          <p:nvPr/>
        </p:nvSpPr>
        <p:spPr>
          <a:xfrm>
            <a:off x="6194534" y="3280507"/>
            <a:ext cx="2551386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C00000"/>
                </a:solidFill>
              </a:rPr>
              <a:t>o</a:t>
            </a:r>
            <a:r>
              <a:rPr lang="en-DK">
                <a:solidFill>
                  <a:srgbClr val="C00000"/>
                </a:solidFill>
              </a:rPr>
              <a:t>r Click on an Anatomical group</a:t>
            </a:r>
          </a:p>
        </p:txBody>
      </p:sp>
    </p:spTree>
    <p:extLst>
      <p:ext uri="{BB962C8B-B14F-4D97-AF65-F5344CB8AC3E}">
        <p14:creationId xmlns:p14="http://schemas.microsoft.com/office/powerpoint/2010/main" val="2868175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786B6DE2-D066-960D-AB94-B89C8941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35" y="795419"/>
            <a:ext cx="10864863" cy="5230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BA05B0-61CF-4968-6876-C1945D6D2F39}"/>
              </a:ext>
            </a:extLst>
          </p:cNvPr>
          <p:cNvSpPr txBox="1"/>
          <p:nvPr/>
        </p:nvSpPr>
        <p:spPr>
          <a:xfrm>
            <a:off x="4080642" y="2317586"/>
            <a:ext cx="2015358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Choose a mode of action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0B79E8-1414-6B09-0C18-E667B3DA3A7F}"/>
              </a:ext>
            </a:extLst>
          </p:cNvPr>
          <p:cNvCxnSpPr>
            <a:cxnSpLocks/>
          </p:cNvCxnSpPr>
          <p:nvPr/>
        </p:nvCxnSpPr>
        <p:spPr>
          <a:xfrm flipV="1">
            <a:off x="6096000" y="2091614"/>
            <a:ext cx="1135117" cy="4519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57FF10-1E76-C4EA-1AA1-065CD4EF97B3}"/>
              </a:ext>
            </a:extLst>
          </p:cNvPr>
          <p:cNvSpPr txBox="1"/>
          <p:nvPr/>
        </p:nvSpPr>
        <p:spPr>
          <a:xfrm>
            <a:off x="7791014" y="2456626"/>
            <a:ext cx="1692166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Choose a class/category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6112A2-3E2D-9345-A692-099BE2CE1ADC}"/>
              </a:ext>
            </a:extLst>
          </p:cNvPr>
          <p:cNvCxnSpPr>
            <a:cxnSpLocks/>
          </p:cNvCxnSpPr>
          <p:nvPr/>
        </p:nvCxnSpPr>
        <p:spPr>
          <a:xfrm flipV="1">
            <a:off x="9483180" y="2656268"/>
            <a:ext cx="924909" cy="1382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89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BDEE18-7B96-FCF6-9C58-3362BA67A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04" y="242153"/>
            <a:ext cx="11090591" cy="269224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FD1388-BBE0-666E-04E6-2AA724D8AF69}"/>
              </a:ext>
            </a:extLst>
          </p:cNvPr>
          <p:cNvCxnSpPr>
            <a:cxnSpLocks/>
          </p:cNvCxnSpPr>
          <p:nvPr/>
        </p:nvCxnSpPr>
        <p:spPr>
          <a:xfrm flipH="1" flipV="1">
            <a:off x="3997046" y="1126419"/>
            <a:ext cx="596219" cy="22039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3DCD02-C256-BA2F-18C9-674071DADF82}"/>
              </a:ext>
            </a:extLst>
          </p:cNvPr>
          <p:cNvSpPr txBox="1"/>
          <p:nvPr/>
        </p:nvSpPr>
        <p:spPr>
          <a:xfrm>
            <a:off x="1465078" y="3330402"/>
            <a:ext cx="4521052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this search box to find a protein/gene. </a:t>
            </a:r>
            <a:r>
              <a:rPr lang="vi-VN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Autocomplete feature suggests possible matches as the user types.</a:t>
            </a:r>
            <a:r>
              <a:rPr lang="en-DK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1858B-70EA-E330-82E4-8D3B2902448B}"/>
              </a:ext>
            </a:extLst>
          </p:cNvPr>
          <p:cNvSpPr txBox="1"/>
          <p:nvPr/>
        </p:nvSpPr>
        <p:spPr>
          <a:xfrm>
            <a:off x="6779679" y="3566004"/>
            <a:ext cx="2519855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here to open a detailed page for a protein/gene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1AC537-4C10-0477-392D-C0D37387F4A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039607" y="2662521"/>
            <a:ext cx="1072495" cy="9034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12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8F4E21-E4F7-9039-522C-8119C3F9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54" y="480490"/>
            <a:ext cx="11017102" cy="471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61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E93C9E-EAF4-E252-6939-096A64DD8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58" y="489168"/>
            <a:ext cx="11023250" cy="2487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640F06-DDA1-3AEE-526E-9A277169664F}"/>
              </a:ext>
            </a:extLst>
          </p:cNvPr>
          <p:cNvSpPr txBox="1"/>
          <p:nvPr/>
        </p:nvSpPr>
        <p:spPr>
          <a:xfrm>
            <a:off x="670792" y="3130069"/>
            <a:ext cx="3257456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here to open a detailed page for drug-protein interactions in a network style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6A27CC-CA47-E2AA-5BA1-2564B3080236}"/>
              </a:ext>
            </a:extLst>
          </p:cNvPr>
          <p:cNvCxnSpPr>
            <a:cxnSpLocks/>
          </p:cNvCxnSpPr>
          <p:nvPr/>
        </p:nvCxnSpPr>
        <p:spPr>
          <a:xfrm flipH="1" flipV="1">
            <a:off x="1081688" y="2827432"/>
            <a:ext cx="162321" cy="3091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849DE8-131E-5D24-8141-9524732EECE1}"/>
              </a:ext>
            </a:extLst>
          </p:cNvPr>
          <p:cNvCxnSpPr>
            <a:cxnSpLocks/>
          </p:cNvCxnSpPr>
          <p:nvPr/>
        </p:nvCxnSpPr>
        <p:spPr>
          <a:xfrm flipH="1" flipV="1">
            <a:off x="4922874" y="1201478"/>
            <a:ext cx="434345" cy="17756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AE66E7-E121-F83B-E4D0-CF52838A7BBD}"/>
              </a:ext>
            </a:extLst>
          </p:cNvPr>
          <p:cNvSpPr txBox="1"/>
          <p:nvPr/>
        </p:nvSpPr>
        <p:spPr>
          <a:xfrm>
            <a:off x="4668686" y="3000428"/>
            <a:ext cx="4521052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this search box to find a protein/gene. </a:t>
            </a:r>
            <a:r>
              <a:rPr lang="vi-VN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Autocomplete feature suggests possible matches as the user types.</a:t>
            </a:r>
            <a:r>
              <a:rPr lang="en-DK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664C6-42DA-E970-950E-7EE46C671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037" y="4338821"/>
            <a:ext cx="4653666" cy="23915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7D6E18-4F5C-7EC8-4B04-DA306E51DF37}"/>
              </a:ext>
            </a:extLst>
          </p:cNvPr>
          <p:cNvSpPr txBox="1"/>
          <p:nvPr/>
        </p:nvSpPr>
        <p:spPr>
          <a:xfrm>
            <a:off x="1072119" y="4874981"/>
            <a:ext cx="3257456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Then choose “Target” andpress  “Submit” in the pop-up diaglog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769655-2F2E-8189-2D84-85658018BE71}"/>
              </a:ext>
            </a:extLst>
          </p:cNvPr>
          <p:cNvCxnSpPr>
            <a:cxnSpLocks/>
          </p:cNvCxnSpPr>
          <p:nvPr/>
        </p:nvCxnSpPr>
        <p:spPr>
          <a:xfrm>
            <a:off x="4329575" y="5336646"/>
            <a:ext cx="593302" cy="21923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130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9A8BA1-CE86-8743-36D2-9A0ADCFD0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7802"/>
            <a:ext cx="7772400" cy="33267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4B8C5D-00F1-5777-5E48-2F1E61B33529}"/>
              </a:ext>
            </a:extLst>
          </p:cNvPr>
          <p:cNvSpPr txBox="1"/>
          <p:nvPr/>
        </p:nvSpPr>
        <p:spPr>
          <a:xfrm>
            <a:off x="5709684" y="3960581"/>
            <a:ext cx="2266858" cy="292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Find the protein families 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BB9578-C9C3-16AA-90EC-65AEDBED245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976542" y="3125972"/>
            <a:ext cx="625198" cy="9808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4795F68-98B5-D431-7E7C-7200F16CDD51}"/>
              </a:ext>
            </a:extLst>
          </p:cNvPr>
          <p:cNvSpPr txBox="1"/>
          <p:nvPr/>
        </p:nvSpPr>
        <p:spPr>
          <a:xfrm>
            <a:off x="2348026" y="2834705"/>
            <a:ext cx="3257456" cy="492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Right click on the circle icon to see protein detail information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F26E46-F649-50EE-A994-0CC245A638B1}"/>
              </a:ext>
            </a:extLst>
          </p:cNvPr>
          <p:cNvCxnSpPr>
            <a:cxnSpLocks/>
          </p:cNvCxnSpPr>
          <p:nvPr/>
        </p:nvCxnSpPr>
        <p:spPr>
          <a:xfrm flipV="1">
            <a:off x="3966121" y="2009555"/>
            <a:ext cx="914222" cy="8357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066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5F68BC-D80F-4BBE-7201-631628433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54" y="413361"/>
            <a:ext cx="11119172" cy="2574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96B499-1931-ABD7-F790-3D3534099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40" t="5942" r="3960" b="4843"/>
          <a:stretch/>
        </p:blipFill>
        <p:spPr>
          <a:xfrm>
            <a:off x="2862461" y="3161408"/>
            <a:ext cx="4561367" cy="35477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F12C75-750B-DFF2-61E3-D57927839891}"/>
              </a:ext>
            </a:extLst>
          </p:cNvPr>
          <p:cNvSpPr txBox="1"/>
          <p:nvPr/>
        </p:nvSpPr>
        <p:spPr>
          <a:xfrm>
            <a:off x="8178739" y="3310270"/>
            <a:ext cx="2017884" cy="8925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Click on ”View Detail” to show the pop-up diaglog</a:t>
            </a:r>
          </a:p>
          <a:p>
            <a:r>
              <a:rPr lang="en-DK" sz="1300">
                <a:solidFill>
                  <a:srgbClr val="C00000"/>
                </a:solidFill>
              </a:rPr>
              <a:t>“Adverse Drug Reactions for Bepridil”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A79269-0883-750A-6595-68537A8244D5}"/>
              </a:ext>
            </a:extLst>
          </p:cNvPr>
          <p:cNvCxnSpPr>
            <a:cxnSpLocks/>
          </p:cNvCxnSpPr>
          <p:nvPr/>
        </p:nvCxnSpPr>
        <p:spPr>
          <a:xfrm flipH="1" flipV="1">
            <a:off x="8314660" y="2775098"/>
            <a:ext cx="106326" cy="5351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Arrow 13">
            <a:extLst>
              <a:ext uri="{FF2B5EF4-FFF2-40B4-BE49-F238E27FC236}">
                <a16:creationId xmlns:a16="http://schemas.microsoft.com/office/drawing/2014/main" id="{ACE214A9-8006-3E11-F8A2-645A2A2D21EA}"/>
              </a:ext>
            </a:extLst>
          </p:cNvPr>
          <p:cNvSpPr/>
          <p:nvPr/>
        </p:nvSpPr>
        <p:spPr>
          <a:xfrm>
            <a:off x="7708611" y="3615070"/>
            <a:ext cx="382772" cy="276446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53022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D4CC2B-A566-D076-4DA7-2CAD39654129}"/>
              </a:ext>
            </a:extLst>
          </p:cNvPr>
          <p:cNvSpPr txBox="1"/>
          <p:nvPr/>
        </p:nvSpPr>
        <p:spPr>
          <a:xfrm>
            <a:off x="2479686" y="3322670"/>
            <a:ext cx="3953009" cy="492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Click on the assigned ATC code for “Efavirenz” will open a new page with an abundance of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33CB06-1831-2E55-BCCB-CFC5B258F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53" y="414430"/>
            <a:ext cx="11170738" cy="25221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F0F1E7-8F7C-C31B-5EC1-01C80D534615}"/>
              </a:ext>
            </a:extLst>
          </p:cNvPr>
          <p:cNvCxnSpPr>
            <a:cxnSpLocks/>
          </p:cNvCxnSpPr>
          <p:nvPr/>
        </p:nvCxnSpPr>
        <p:spPr>
          <a:xfrm flipH="1" flipV="1">
            <a:off x="3170799" y="2787502"/>
            <a:ext cx="106326" cy="5351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646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395722-8DC8-1179-7431-5A541252E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77" y="479327"/>
            <a:ext cx="10963939" cy="3852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098D36-11F8-C36E-2A8D-6E4FFAB48581}"/>
              </a:ext>
            </a:extLst>
          </p:cNvPr>
          <p:cNvSpPr txBox="1"/>
          <p:nvPr/>
        </p:nvSpPr>
        <p:spPr>
          <a:xfrm>
            <a:off x="1320737" y="4619842"/>
            <a:ext cx="3953009" cy="292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Information for “Efavirenz” will be show in this row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DA180-79ED-E8A9-1B7C-011A3733C166}"/>
              </a:ext>
            </a:extLst>
          </p:cNvPr>
          <p:cNvCxnSpPr>
            <a:cxnSpLocks/>
          </p:cNvCxnSpPr>
          <p:nvPr/>
        </p:nvCxnSpPr>
        <p:spPr>
          <a:xfrm flipH="1" flipV="1">
            <a:off x="1860698" y="2509284"/>
            <a:ext cx="257478" cy="21105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9580503-51DD-1398-D3F2-3A8F2751E05C}"/>
              </a:ext>
            </a:extLst>
          </p:cNvPr>
          <p:cNvSpPr txBox="1"/>
          <p:nvPr/>
        </p:nvSpPr>
        <p:spPr>
          <a:xfrm>
            <a:off x="8984512" y="5792969"/>
            <a:ext cx="2597888" cy="292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Sroll down for hidden information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A597D9-6CF8-5C88-861A-E6EC8E993533}"/>
              </a:ext>
            </a:extLst>
          </p:cNvPr>
          <p:cNvCxnSpPr>
            <a:cxnSpLocks/>
          </p:cNvCxnSpPr>
          <p:nvPr/>
        </p:nvCxnSpPr>
        <p:spPr>
          <a:xfrm flipV="1">
            <a:off x="11492023" y="2743200"/>
            <a:ext cx="0" cy="30497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F886893-026E-D252-A4C3-C07D10D46E02}"/>
              </a:ext>
            </a:extLst>
          </p:cNvPr>
          <p:cNvSpPr txBox="1"/>
          <p:nvPr/>
        </p:nvSpPr>
        <p:spPr>
          <a:xfrm>
            <a:off x="7640380" y="4473648"/>
            <a:ext cx="2597888" cy="8925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Diseases with association studies in different trial phases. Click on each disease will open a new page for further information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55064A-C185-9C56-2DEC-96F15604BF25}"/>
              </a:ext>
            </a:extLst>
          </p:cNvPr>
          <p:cNvCxnSpPr>
            <a:cxnSpLocks/>
          </p:cNvCxnSpPr>
          <p:nvPr/>
        </p:nvCxnSpPr>
        <p:spPr>
          <a:xfrm flipV="1">
            <a:off x="10147891" y="3104707"/>
            <a:ext cx="0" cy="13689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0E0BF03-94E1-0D1C-6E2E-C0780ECC7F58}"/>
              </a:ext>
            </a:extLst>
          </p:cNvPr>
          <p:cNvSpPr/>
          <p:nvPr/>
        </p:nvSpPr>
        <p:spPr>
          <a:xfrm>
            <a:off x="3593803" y="436795"/>
            <a:ext cx="520994" cy="3500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58003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905F53-A18C-FEEF-1E2A-0F68E3DF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763" y="996950"/>
            <a:ext cx="4775200" cy="4864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8C199-E876-BF3F-BC44-04F764923D5D}"/>
              </a:ext>
            </a:extLst>
          </p:cNvPr>
          <p:cNvSpPr txBox="1"/>
          <p:nvPr/>
        </p:nvSpPr>
        <p:spPr>
          <a:xfrm>
            <a:off x="2309570" y="3173814"/>
            <a:ext cx="1900928" cy="10926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Click here to filter the indication-disease association studies of trial 4 to be shown in the 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1DC1EF-F0E1-48B0-4320-BF040E1A19C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210498" y="3720118"/>
            <a:ext cx="829339" cy="12346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125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9DBDCC-CCAF-1705-342D-AC66D30A3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38458"/>
            <a:ext cx="7772400" cy="358108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7F4004-690D-802C-A173-F10728271064}"/>
              </a:ext>
            </a:extLst>
          </p:cNvPr>
          <p:cNvSpPr txBox="1"/>
          <p:nvPr/>
        </p:nvSpPr>
        <p:spPr>
          <a:xfrm>
            <a:off x="2440704" y="2177897"/>
            <a:ext cx="1900928" cy="492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Choose Drug-Indication network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6E3589-CFD5-1153-500A-6E7D5E563C9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341632" y="1860698"/>
            <a:ext cx="1240461" cy="5634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E81786E-1BCB-9EA2-0D3E-6389B1F72026}"/>
              </a:ext>
            </a:extLst>
          </p:cNvPr>
          <p:cNvSpPr txBox="1"/>
          <p:nvPr/>
        </p:nvSpPr>
        <p:spPr>
          <a:xfrm>
            <a:off x="2912081" y="4187661"/>
            <a:ext cx="1900928" cy="8925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Hovering around triangle icons for disease names and link to detailed page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EE1667-6480-ADA4-2807-23732015BEF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813009" y="3870462"/>
            <a:ext cx="1240461" cy="7634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E28164-4790-AEFF-DDCB-96A949B7C0F0}"/>
              </a:ext>
            </a:extLst>
          </p:cNvPr>
          <p:cNvSpPr txBox="1"/>
          <p:nvPr/>
        </p:nvSpPr>
        <p:spPr>
          <a:xfrm>
            <a:off x="6053470" y="5427161"/>
            <a:ext cx="1900928" cy="492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Disease classes are shown here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371490-5575-0E06-B025-EAAF8D64976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7954398" y="4104167"/>
            <a:ext cx="891890" cy="15692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726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F23041-DCE8-C8C2-DB5A-301372A297CA}"/>
              </a:ext>
            </a:extLst>
          </p:cNvPr>
          <p:cNvSpPr txBox="1"/>
          <p:nvPr/>
        </p:nvSpPr>
        <p:spPr>
          <a:xfrm>
            <a:off x="440063" y="433228"/>
            <a:ext cx="3326015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on the button to see the detailed drugs, indications, proteins in the network associated with </a:t>
            </a:r>
            <a:r>
              <a:rPr lang="en-DK" i="1">
                <a:solidFill>
                  <a:srgbClr val="C00000"/>
                </a:solidFill>
              </a:rPr>
              <a:t>M01</a:t>
            </a:r>
            <a:r>
              <a:rPr lang="en-DK">
                <a:solidFill>
                  <a:srgbClr val="C00000"/>
                </a:solidFill>
              </a:rPr>
              <a:t>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B26E65-8E3F-9D7C-7B21-1F4B10C4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63" y="1916878"/>
            <a:ext cx="2739071" cy="296055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C17D93-0234-29CB-AD1F-A12E50B7146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103071" y="1633557"/>
            <a:ext cx="571763" cy="6908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5CBBC13-1E18-35D5-6C99-F917E948914C}"/>
              </a:ext>
            </a:extLst>
          </p:cNvPr>
          <p:cNvSpPr/>
          <p:nvPr/>
        </p:nvSpPr>
        <p:spPr>
          <a:xfrm>
            <a:off x="3089904" y="2847482"/>
            <a:ext cx="326572" cy="30298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5E1F3F-5936-7A37-3E64-42F072043D7E}"/>
              </a:ext>
            </a:extLst>
          </p:cNvPr>
          <p:cNvSpPr txBox="1"/>
          <p:nvPr/>
        </p:nvSpPr>
        <p:spPr>
          <a:xfrm>
            <a:off x="5651573" y="433227"/>
            <a:ext cx="3326015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C00000"/>
                </a:solidFill>
              </a:rPr>
              <a:t>Overview table that lists drugs linked to the </a:t>
            </a:r>
            <a:r>
              <a:rPr lang="en-GB" i="1">
                <a:solidFill>
                  <a:srgbClr val="C00000"/>
                </a:solidFill>
              </a:rPr>
              <a:t>M01</a:t>
            </a:r>
            <a:r>
              <a:rPr lang="en-GB">
                <a:solidFill>
                  <a:srgbClr val="C00000"/>
                </a:solidFill>
              </a:rPr>
              <a:t> and its related subcodes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B4A01B-980F-037E-8011-FB7DE3C16D07}"/>
              </a:ext>
            </a:extLst>
          </p:cNvPr>
          <p:cNvCxnSpPr>
            <a:cxnSpLocks/>
          </p:cNvCxnSpPr>
          <p:nvPr/>
        </p:nvCxnSpPr>
        <p:spPr>
          <a:xfrm>
            <a:off x="7314580" y="1356557"/>
            <a:ext cx="0" cy="5603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202CEB9-7E6B-7387-6DAC-E42960CCD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230" y="1916878"/>
            <a:ext cx="7772400" cy="33348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8E63DFD-B50A-6C67-F24B-7619BB8594D6}"/>
              </a:ext>
            </a:extLst>
          </p:cNvPr>
          <p:cNvSpPr txBox="1"/>
          <p:nvPr/>
        </p:nvSpPr>
        <p:spPr>
          <a:xfrm>
            <a:off x="5932160" y="5730195"/>
            <a:ext cx="4023690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C00000"/>
                </a:solidFill>
              </a:rPr>
              <a:t>Beneath the table is 5 tabs show different aspect of M01 network with network visualization set as default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223D2A-2076-3D38-C346-E36333B6DC9D}"/>
              </a:ext>
            </a:extLst>
          </p:cNvPr>
          <p:cNvCxnSpPr>
            <a:cxnSpLocks/>
          </p:cNvCxnSpPr>
          <p:nvPr/>
        </p:nvCxnSpPr>
        <p:spPr>
          <a:xfrm flipH="1" flipV="1">
            <a:off x="4845465" y="5251680"/>
            <a:ext cx="1250535" cy="4785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417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83BAED-662D-511F-2B37-269E14DCA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87" y="391111"/>
            <a:ext cx="11072953" cy="3202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F0DB5C-D88A-80D2-25F9-E881E0C25F3A}"/>
              </a:ext>
            </a:extLst>
          </p:cNvPr>
          <p:cNvSpPr txBox="1"/>
          <p:nvPr/>
        </p:nvSpPr>
        <p:spPr>
          <a:xfrm>
            <a:off x="5667153" y="3429000"/>
            <a:ext cx="2190307" cy="492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Click here to open a new page for gene details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EEC6FC-09A1-C584-CCF1-9CF91D5312AC}"/>
              </a:ext>
            </a:extLst>
          </p:cNvPr>
          <p:cNvCxnSpPr>
            <a:cxnSpLocks/>
          </p:cNvCxnSpPr>
          <p:nvPr/>
        </p:nvCxnSpPr>
        <p:spPr>
          <a:xfrm flipV="1">
            <a:off x="7857460" y="2860157"/>
            <a:ext cx="542261" cy="7336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019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CAF68A-743E-3769-73A8-CAB97C5C3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29" y="967562"/>
            <a:ext cx="10284342" cy="5812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3FB9B-EF82-B3E8-E62B-2D0524B41FA4}"/>
              </a:ext>
            </a:extLst>
          </p:cNvPr>
          <p:cNvSpPr txBox="1"/>
          <p:nvPr/>
        </p:nvSpPr>
        <p:spPr>
          <a:xfrm>
            <a:off x="7616456" y="227840"/>
            <a:ext cx="1900928" cy="492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Specifify min value here (i.e., 0.7)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CE1F88-738F-2817-E60E-C0EAFE00C1FF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7836195" y="720283"/>
            <a:ext cx="730725" cy="12361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890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D8017C-A84F-26AB-86BF-400E9E42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1" y="322624"/>
            <a:ext cx="11144038" cy="3526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D24C4-337D-3FE8-E733-DC1002A40C50}"/>
              </a:ext>
            </a:extLst>
          </p:cNvPr>
          <p:cNvSpPr txBox="1"/>
          <p:nvPr/>
        </p:nvSpPr>
        <p:spPr>
          <a:xfrm>
            <a:off x="8272129" y="4162648"/>
            <a:ext cx="2190307" cy="10926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List of interating drugs for “Thymidine kinase 2” is shown here. Click on each drug to open its new specified page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D5F8B1-9091-7196-DE9D-79A4EC507362}"/>
              </a:ext>
            </a:extLst>
          </p:cNvPr>
          <p:cNvCxnSpPr>
            <a:cxnSpLocks/>
          </p:cNvCxnSpPr>
          <p:nvPr/>
        </p:nvCxnSpPr>
        <p:spPr>
          <a:xfrm flipV="1">
            <a:off x="9441710" y="3429000"/>
            <a:ext cx="542261" cy="7336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26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0E4BD-0570-0A77-A72F-DBD897561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01" y="1750063"/>
            <a:ext cx="2951051" cy="3176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DB7F73-D9D0-B5FB-004D-BD2B00D5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373" y="1750063"/>
            <a:ext cx="7772400" cy="4421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F4EB361-3BC3-FAF6-181E-68555F77E32B}"/>
              </a:ext>
            </a:extLst>
          </p:cNvPr>
          <p:cNvSpPr/>
          <p:nvPr/>
        </p:nvSpPr>
        <p:spPr>
          <a:xfrm>
            <a:off x="3316990" y="3035490"/>
            <a:ext cx="326572" cy="30298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828F9-980F-360C-CEEA-84D198640D34}"/>
              </a:ext>
            </a:extLst>
          </p:cNvPr>
          <p:cNvSpPr txBox="1"/>
          <p:nvPr/>
        </p:nvSpPr>
        <p:spPr>
          <a:xfrm>
            <a:off x="4098373" y="409013"/>
            <a:ext cx="3832124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Use control buttons to zoom in/out, redraw or export it to image or csv format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BB3FC-6235-2EB0-343A-31315281468B}"/>
              </a:ext>
            </a:extLst>
          </p:cNvPr>
          <p:cNvSpPr txBox="1"/>
          <p:nvPr/>
        </p:nvSpPr>
        <p:spPr>
          <a:xfrm>
            <a:off x="8540048" y="409013"/>
            <a:ext cx="256521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See parts of the network</a:t>
            </a:r>
            <a:endParaRPr lang="en-D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ED0E2C-E570-3EAB-675F-8AEC6E031690}"/>
              </a:ext>
            </a:extLst>
          </p:cNvPr>
          <p:cNvSpPr txBox="1"/>
          <p:nvPr/>
        </p:nvSpPr>
        <p:spPr>
          <a:xfrm>
            <a:off x="323758" y="825252"/>
            <a:ext cx="1727233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Choose filters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869013-2E11-295D-90E1-F90C129EBAE0}"/>
              </a:ext>
            </a:extLst>
          </p:cNvPr>
          <p:cNvSpPr txBox="1"/>
          <p:nvPr/>
        </p:nvSpPr>
        <p:spPr>
          <a:xfrm>
            <a:off x="9699478" y="6354383"/>
            <a:ext cx="217129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Change filters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3436A5-83EA-17FA-ADBE-A58EF124160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187375" y="1194584"/>
            <a:ext cx="393597" cy="5554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9B34F8-FC24-5E0B-E481-204F135A42C7}"/>
              </a:ext>
            </a:extLst>
          </p:cNvPr>
          <p:cNvCxnSpPr>
            <a:cxnSpLocks/>
          </p:cNvCxnSpPr>
          <p:nvPr/>
        </p:nvCxnSpPr>
        <p:spPr>
          <a:xfrm flipH="1">
            <a:off x="4857620" y="1332343"/>
            <a:ext cx="300670" cy="4177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7379F5-A1E8-BF9C-CF37-F63B5B909688}"/>
              </a:ext>
            </a:extLst>
          </p:cNvPr>
          <p:cNvCxnSpPr>
            <a:cxnSpLocks/>
          </p:cNvCxnSpPr>
          <p:nvPr/>
        </p:nvCxnSpPr>
        <p:spPr>
          <a:xfrm flipH="1">
            <a:off x="8966422" y="778345"/>
            <a:ext cx="382677" cy="971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587CA7-0F0F-317E-D15F-83F33A490B63}"/>
              </a:ext>
            </a:extLst>
          </p:cNvPr>
          <p:cNvCxnSpPr>
            <a:cxnSpLocks/>
          </p:cNvCxnSpPr>
          <p:nvPr/>
        </p:nvCxnSpPr>
        <p:spPr>
          <a:xfrm flipH="1">
            <a:off x="7375021" y="778345"/>
            <a:ext cx="1436197" cy="971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17F2D4-8F72-3DBB-B6FF-88F4BBE842E5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0785126" y="5366759"/>
            <a:ext cx="320132" cy="9876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26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25FA1D0-F08A-F5D3-6F54-F36FCF770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946150"/>
            <a:ext cx="7772400" cy="46610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1F8D78-D796-E02C-D4AC-784AB7C0A5D3}"/>
              </a:ext>
            </a:extLst>
          </p:cNvPr>
          <p:cNvCxnSpPr>
            <a:cxnSpLocks/>
          </p:cNvCxnSpPr>
          <p:nvPr/>
        </p:nvCxnSpPr>
        <p:spPr>
          <a:xfrm>
            <a:off x="7346731" y="815891"/>
            <a:ext cx="1135117" cy="23792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CA318C-6B65-EA93-828A-37ACFEFE0C80}"/>
              </a:ext>
            </a:extLst>
          </p:cNvPr>
          <p:cNvSpPr txBox="1"/>
          <p:nvPr/>
        </p:nvSpPr>
        <p:spPr>
          <a:xfrm>
            <a:off x="4640317" y="166340"/>
            <a:ext cx="4125311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or unclick on an legend items to apply or remove filters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478C2B-46EB-DBAA-22B0-5E5360788CAE}"/>
              </a:ext>
            </a:extLst>
          </p:cNvPr>
          <p:cNvSpPr txBox="1"/>
          <p:nvPr/>
        </p:nvSpPr>
        <p:spPr>
          <a:xfrm>
            <a:off x="4033344" y="5725833"/>
            <a:ext cx="412531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Use control buttons to zoom in/out, redraw, see hidden parts of the network or export it to image or csv format 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1FF07E-E12B-D4D5-BAAF-5150D49700E2}"/>
              </a:ext>
            </a:extLst>
          </p:cNvPr>
          <p:cNvCxnSpPr>
            <a:cxnSpLocks/>
          </p:cNvCxnSpPr>
          <p:nvPr/>
        </p:nvCxnSpPr>
        <p:spPr>
          <a:xfrm flipH="1" flipV="1">
            <a:off x="4640317" y="5381297"/>
            <a:ext cx="278524" cy="3445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38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DDD313B-C03C-8686-6BF3-A7F36D52E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17364"/>
            <a:ext cx="7772400" cy="3623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39A001-75F9-5B52-A4B0-CBC7306BA498}"/>
              </a:ext>
            </a:extLst>
          </p:cNvPr>
          <p:cNvSpPr txBox="1"/>
          <p:nvPr/>
        </p:nvSpPr>
        <p:spPr>
          <a:xfrm>
            <a:off x="2477813" y="5228021"/>
            <a:ext cx="4125311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A drug can have no (not assigned), one or more than one assigned ATC code. Click here to open the ATC code network for more detailed 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E22A6-51DA-6136-8693-D0C7CF0C39C2}"/>
              </a:ext>
            </a:extLst>
          </p:cNvPr>
          <p:cNvSpPr txBox="1"/>
          <p:nvPr/>
        </p:nvSpPr>
        <p:spPr>
          <a:xfrm>
            <a:off x="8266795" y="5333562"/>
            <a:ext cx="2519855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here to see drug adverse reaction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7D3E2D-F941-3048-A2F5-06CF6EB8D6C5}"/>
              </a:ext>
            </a:extLst>
          </p:cNvPr>
          <p:cNvSpPr txBox="1"/>
          <p:nvPr/>
        </p:nvSpPr>
        <p:spPr>
          <a:xfrm>
            <a:off x="4162097" y="559068"/>
            <a:ext cx="5364626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Use this search box to find a drug from its Drugbank ID or name. </a:t>
            </a:r>
            <a:r>
              <a:rPr lang="vi-VN">
                <a:solidFill>
                  <a:srgbClr val="C00000"/>
                </a:solidFill>
              </a:rPr>
              <a:t>Autocomplete feature suggests possible matches as the user types.</a:t>
            </a:r>
            <a:r>
              <a:rPr lang="en-DK">
                <a:solidFill>
                  <a:srgbClr val="C00000"/>
                </a:solidFill>
              </a:rPr>
              <a:t>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54D501-FF05-FDBD-8B7F-AAC0F675C34B}"/>
              </a:ext>
            </a:extLst>
          </p:cNvPr>
          <p:cNvCxnSpPr>
            <a:cxnSpLocks/>
          </p:cNvCxnSpPr>
          <p:nvPr/>
        </p:nvCxnSpPr>
        <p:spPr>
          <a:xfrm flipH="1">
            <a:off x="3657600" y="1418897"/>
            <a:ext cx="504497" cy="7462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9BB30B9-440D-5567-AC7A-BEE6E03E1326}"/>
              </a:ext>
            </a:extLst>
          </p:cNvPr>
          <p:cNvCxnSpPr>
            <a:cxnSpLocks/>
          </p:cNvCxnSpPr>
          <p:nvPr/>
        </p:nvCxnSpPr>
        <p:spPr>
          <a:xfrm flipV="1">
            <a:off x="3870435" y="3999432"/>
            <a:ext cx="496466" cy="12285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791697-F91A-66F0-0660-BD07ABCDE8AF}"/>
              </a:ext>
            </a:extLst>
          </p:cNvPr>
          <p:cNvCxnSpPr>
            <a:cxnSpLocks/>
          </p:cNvCxnSpPr>
          <p:nvPr/>
        </p:nvCxnSpPr>
        <p:spPr>
          <a:xfrm flipH="1" flipV="1">
            <a:off x="8118505" y="4418176"/>
            <a:ext cx="1225192" cy="9153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498D4D-5469-D45F-910B-11BB0FE8C360}"/>
              </a:ext>
            </a:extLst>
          </p:cNvPr>
          <p:cNvSpPr txBox="1"/>
          <p:nvPr/>
        </p:nvSpPr>
        <p:spPr>
          <a:xfrm>
            <a:off x="10101493" y="1731468"/>
            <a:ext cx="1945084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here to see drug information in Drugbank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DFAC1D-859A-DE24-0FF8-9FB4AFACBDBA}"/>
              </a:ext>
            </a:extLst>
          </p:cNvPr>
          <p:cNvCxnSpPr>
            <a:cxnSpLocks/>
          </p:cNvCxnSpPr>
          <p:nvPr/>
        </p:nvCxnSpPr>
        <p:spPr>
          <a:xfrm flipH="1">
            <a:off x="9526723" y="2654798"/>
            <a:ext cx="1128998" cy="5498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44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5581C-1C43-B4BA-1F19-737BDEC5D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307507"/>
            <a:ext cx="8630203" cy="385938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857D0B-2990-70B2-45F6-70C73EECFE59}"/>
              </a:ext>
            </a:extLst>
          </p:cNvPr>
          <p:cNvCxnSpPr>
            <a:cxnSpLocks/>
          </p:cNvCxnSpPr>
          <p:nvPr/>
        </p:nvCxnSpPr>
        <p:spPr>
          <a:xfrm flipH="1">
            <a:off x="6229884" y="1298821"/>
            <a:ext cx="233585" cy="5982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39190EF-9FED-6BD2-CCF9-549AB172EFE6}"/>
              </a:ext>
            </a:extLst>
          </p:cNvPr>
          <p:cNvSpPr txBox="1"/>
          <p:nvPr/>
        </p:nvSpPr>
        <p:spPr>
          <a:xfrm>
            <a:off x="4162097" y="375491"/>
            <a:ext cx="5364626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Use this search box to find a disease via its name. </a:t>
            </a:r>
            <a:r>
              <a:rPr lang="vi-VN" i="1">
                <a:solidFill>
                  <a:srgbClr val="C00000"/>
                </a:solidFill>
              </a:rPr>
              <a:t>Autocomplete feature suggests possible matches as the user types.</a:t>
            </a:r>
            <a:r>
              <a:rPr lang="en-DK" i="1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AE161-4E11-1EB9-6537-C5302CEE9E4D}"/>
              </a:ext>
            </a:extLst>
          </p:cNvPr>
          <p:cNvSpPr txBox="1"/>
          <p:nvPr/>
        </p:nvSpPr>
        <p:spPr>
          <a:xfrm>
            <a:off x="4324555" y="5407041"/>
            <a:ext cx="2519855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here to see disease information in clinicaltrials.gov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B9F8EF-5BA9-27A6-2674-5AA599EAB5A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844410" y="4978159"/>
            <a:ext cx="1911409" cy="8905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E807CFC-779A-0BEF-4FC3-ED540508F93D}"/>
              </a:ext>
            </a:extLst>
          </p:cNvPr>
          <p:cNvSpPr txBox="1"/>
          <p:nvPr/>
        </p:nvSpPr>
        <p:spPr>
          <a:xfrm>
            <a:off x="8318956" y="5394223"/>
            <a:ext cx="2756909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here to open the </a:t>
            </a:r>
            <a:r>
              <a:rPr lang="en-DK" i="1">
                <a:solidFill>
                  <a:srgbClr val="C00000"/>
                </a:solidFill>
              </a:rPr>
              <a:t>drug-disease association network</a:t>
            </a:r>
            <a:r>
              <a:rPr lang="en-DK">
                <a:solidFill>
                  <a:srgbClr val="C00000"/>
                </a:solidFill>
              </a:rPr>
              <a:t> for more details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CDDB14-1547-8801-858B-8A4D1BED97B5}"/>
              </a:ext>
            </a:extLst>
          </p:cNvPr>
          <p:cNvCxnSpPr>
            <a:cxnSpLocks/>
          </p:cNvCxnSpPr>
          <p:nvPr/>
        </p:nvCxnSpPr>
        <p:spPr>
          <a:xfrm flipV="1">
            <a:off x="9610116" y="4978159"/>
            <a:ext cx="277368" cy="4160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447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F96373-5149-A055-D7FD-BE7293EA9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83" y="1154852"/>
            <a:ext cx="8730266" cy="436153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96220F-3574-0AFB-372E-6FB09F9F0F7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896598" y="664754"/>
            <a:ext cx="296424" cy="10444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D2114D5-85AE-FFF9-4B1B-F691899C8610}"/>
              </a:ext>
            </a:extLst>
          </p:cNvPr>
          <p:cNvSpPr txBox="1"/>
          <p:nvPr/>
        </p:nvSpPr>
        <p:spPr>
          <a:xfrm>
            <a:off x="6193022" y="203089"/>
            <a:ext cx="428315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Use this search box to find a protein/gene. </a:t>
            </a:r>
            <a:r>
              <a:rPr lang="vi-VN">
                <a:solidFill>
                  <a:srgbClr val="C00000"/>
                </a:solidFill>
              </a:rPr>
              <a:t>Autocomplete feature suggests possible matches as the user types.</a:t>
            </a:r>
            <a:r>
              <a:rPr lang="en-DK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929C6-016A-4A1A-4D67-72EAF02B1C2C}"/>
              </a:ext>
            </a:extLst>
          </p:cNvPr>
          <p:cNvSpPr txBox="1"/>
          <p:nvPr/>
        </p:nvSpPr>
        <p:spPr>
          <a:xfrm>
            <a:off x="3816333" y="5703148"/>
            <a:ext cx="2519855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here to open a detailed page for a protein/gene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B9A77C-E151-5931-F5DB-C1C43F6FBDF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336188" y="5305550"/>
            <a:ext cx="1619947" cy="8592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62BBB7-76C2-08CD-A769-9C108BE29BDD}"/>
              </a:ext>
            </a:extLst>
          </p:cNvPr>
          <p:cNvSpPr txBox="1"/>
          <p:nvPr/>
        </p:nvSpPr>
        <p:spPr>
          <a:xfrm>
            <a:off x="7613603" y="5735181"/>
            <a:ext cx="3034446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on any drug to open the </a:t>
            </a:r>
            <a:r>
              <a:rPr lang="en-DK" i="1">
                <a:solidFill>
                  <a:srgbClr val="C00000"/>
                </a:solidFill>
              </a:rPr>
              <a:t>drug-protein interaction network</a:t>
            </a:r>
            <a:r>
              <a:rPr lang="en-DK">
                <a:solidFill>
                  <a:srgbClr val="C00000"/>
                </a:solidFill>
              </a:rPr>
              <a:t> for more details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EE5E8F-8AEB-C8AC-59F2-809D9FB71844}"/>
              </a:ext>
            </a:extLst>
          </p:cNvPr>
          <p:cNvCxnSpPr>
            <a:cxnSpLocks/>
          </p:cNvCxnSpPr>
          <p:nvPr/>
        </p:nvCxnSpPr>
        <p:spPr>
          <a:xfrm flipV="1">
            <a:off x="8875840" y="5392396"/>
            <a:ext cx="0" cy="3449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600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298C80-BFB9-6D00-B5D5-C1DAF5C2E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55" y="1676399"/>
            <a:ext cx="10038089" cy="3093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4CBAA5-7BA6-6118-F071-702353545197}"/>
              </a:ext>
            </a:extLst>
          </p:cNvPr>
          <p:cNvSpPr txBox="1"/>
          <p:nvPr/>
        </p:nvSpPr>
        <p:spPr>
          <a:xfrm>
            <a:off x="4925285" y="5258626"/>
            <a:ext cx="2519855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here to open a detailed page for a protein/gene where the variant occurs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8C4AD4-6341-441E-B46F-585CB355BF32}"/>
              </a:ext>
            </a:extLst>
          </p:cNvPr>
          <p:cNvCxnSpPr>
            <a:cxnSpLocks/>
          </p:cNvCxnSpPr>
          <p:nvPr/>
        </p:nvCxnSpPr>
        <p:spPr>
          <a:xfrm flipV="1">
            <a:off x="7168055" y="4656083"/>
            <a:ext cx="1986456" cy="847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5377B9-D1C8-454B-D7E9-A5BB42D4A2B5}"/>
              </a:ext>
            </a:extLst>
          </p:cNvPr>
          <p:cNvCxnSpPr>
            <a:cxnSpLocks/>
          </p:cNvCxnSpPr>
          <p:nvPr/>
        </p:nvCxnSpPr>
        <p:spPr>
          <a:xfrm flipH="1">
            <a:off x="5475890" y="1403929"/>
            <a:ext cx="620109" cy="9714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E39F9A8-527E-EB0E-5944-0F0D146579AF}"/>
              </a:ext>
            </a:extLst>
          </p:cNvPr>
          <p:cNvSpPr txBox="1"/>
          <p:nvPr/>
        </p:nvSpPr>
        <p:spPr>
          <a:xfrm>
            <a:off x="5705823" y="480599"/>
            <a:ext cx="5364626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Use this search box to find a single variant. </a:t>
            </a:r>
            <a:r>
              <a:rPr lang="vi-VN">
                <a:solidFill>
                  <a:srgbClr val="C00000"/>
                </a:solidFill>
              </a:rPr>
              <a:t>Autocomplete feature suggests possible matches as the user types.</a:t>
            </a:r>
            <a:r>
              <a:rPr lang="en-DK">
                <a:solidFill>
                  <a:srgbClr val="C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8041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D316CF-90B1-2FA3-07E2-CD4EB8AD9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05" y="760576"/>
            <a:ext cx="11274789" cy="5063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A72589-9231-D540-4F8B-9237EFD3C800}"/>
              </a:ext>
            </a:extLst>
          </p:cNvPr>
          <p:cNvSpPr txBox="1"/>
          <p:nvPr/>
        </p:nvSpPr>
        <p:spPr>
          <a:xfrm>
            <a:off x="7001830" y="2941275"/>
            <a:ext cx="2519855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here to retrieve data for a single entry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C14257-C4B4-925E-3F62-D23479832413}"/>
              </a:ext>
            </a:extLst>
          </p:cNvPr>
          <p:cNvCxnSpPr>
            <a:cxnSpLocks/>
          </p:cNvCxnSpPr>
          <p:nvPr/>
        </p:nvCxnSpPr>
        <p:spPr>
          <a:xfrm flipV="1">
            <a:off x="9521685" y="2715303"/>
            <a:ext cx="1135117" cy="4519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8D2926-1D6C-5996-7E3B-DA43CF094E3A}"/>
              </a:ext>
            </a:extLst>
          </p:cNvPr>
          <p:cNvSpPr txBox="1"/>
          <p:nvPr/>
        </p:nvSpPr>
        <p:spPr>
          <a:xfrm>
            <a:off x="3839469" y="4941802"/>
            <a:ext cx="2519855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Input entry id here and press “Execute”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FBBFFA-76F2-9839-CFDA-DCDD315D78B9}"/>
              </a:ext>
            </a:extLst>
          </p:cNvPr>
          <p:cNvCxnSpPr>
            <a:cxnSpLocks/>
          </p:cNvCxnSpPr>
          <p:nvPr/>
        </p:nvCxnSpPr>
        <p:spPr>
          <a:xfrm flipH="1" flipV="1">
            <a:off x="3950564" y="3662266"/>
            <a:ext cx="347971" cy="12795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87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2110</TotalTime>
  <Words>611</Words>
  <Application>Microsoft Macintosh PowerPoint</Application>
  <PresentationFormat>Widescreen</PresentationFormat>
  <Paragraphs>47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Trinh Trung Duong Nguyen</dc:creator>
  <cp:lastModifiedBy>Trinh Trung Duong Nguyen</cp:lastModifiedBy>
  <cp:revision>62</cp:revision>
  <dcterms:created xsi:type="dcterms:W3CDTF">2024-04-30T08:36:50Z</dcterms:created>
  <dcterms:modified xsi:type="dcterms:W3CDTF">2024-12-01T20:28:18Z</dcterms:modified>
</cp:coreProperties>
</file>